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  <p:sldMasterId id="2147483852" r:id="rId2"/>
  </p:sldMasterIdLst>
  <p:notesMasterIdLst>
    <p:notesMasterId r:id="rId19"/>
  </p:notesMasterIdLst>
  <p:sldIdLst>
    <p:sldId id="256" r:id="rId3"/>
    <p:sldId id="278" r:id="rId4"/>
    <p:sldId id="279" r:id="rId5"/>
    <p:sldId id="280" r:id="rId6"/>
    <p:sldId id="281" r:id="rId7"/>
    <p:sldId id="282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2C60-FED6-48B1-A0C0-4DB78A403AF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EFEF1-5250-43EF-B84D-C4AD90A0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F13B-4E84-416C-AB64-4365EB5C52AC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50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B350-13A6-48E6-BA65-4B967F45535D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7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637-F9A2-4F17-807B-AAC4469B6311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03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B94-55A3-4488-94A0-202E0D427BB7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065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CF70-1659-4339-8AA9-EE354D708388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54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6527-D249-442C-931F-38A4FC8F5792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716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B4AA-F627-4023-8BD6-C2E742EEBFCD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36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271-F0C8-4338-89ED-04AD91B11850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46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92C8-5157-44BC-BFA9-B475482A4EDE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2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7BEA-121E-4D06-8892-B1A197A91BE7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Data Types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1DCB06C-1CC1-4682-802B-9C970D71BB61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424456"/>
                </a:solidFill>
              </a:rPr>
              <a:t>Data Types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9FEB3-C3DA-4C52-B0AC-BA966F8E9AAC}" type="slidenum">
              <a:rPr lang="en-US" smtClean="0">
                <a:solidFill>
                  <a:srgbClr val="424456"/>
                </a:solidFill>
              </a:rPr>
              <a:pPr/>
              <a:t>‹#›</a:t>
            </a:fld>
            <a:endParaRPr lang="en-U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287F-77DB-4453-AEF9-445904CB0DA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95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A5E6-C9F4-4306-961B-85FEA24E8A06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62287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8445-69BF-4492-A3E3-485EA7B38249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00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03DA-7487-4427-B693-5AA6C20759D0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2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D9F-397C-48DA-8BC6-42221A560806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17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63F4-5C56-4385-B98C-DF62D3751FC8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E89-7674-4D0C-A984-D16B6D00DB52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B61D-D0BC-4EBA-97B2-DFF5A2551D03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05E-A030-4213-9018-2B049834F860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Data Types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4DC4A3-A3ED-48BD-91A9-497273C752BC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Data Types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0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5A81-AABC-4D51-A478-22B04E87976A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362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38A5E6-C9F4-4306-961B-85FEA24E8A06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30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38A5E6-C9F4-4306-961B-85FEA24E8A06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Data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7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0910" y="1735153"/>
            <a:ext cx="6050100" cy="1204306"/>
          </a:xfrm>
        </p:spPr>
        <p:txBody>
          <a:bodyPr/>
          <a:lstStyle/>
          <a:p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Data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 Lecture for the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c++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0216" y="5029200"/>
            <a:ext cx="6629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Each slide has its own narration in an audio file. 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the explanation of any slide, click on the audio icon to start the narration.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The Professor‘s C++ Course by Linda W. Friedman is licensed under a 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Creative Commons Attribution-</a:t>
            </a:r>
            <a:r>
              <a:rPr lang="en-US" sz="1200" dirty="0" err="1">
                <a:solidFill>
                  <a:schemeClr val="bg1"/>
                </a:solidFill>
              </a:rPr>
              <a:t>NonCommercial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sz="1200" dirty="0" err="1">
                <a:solidFill>
                  <a:schemeClr val="bg1"/>
                </a:solidFill>
              </a:rPr>
              <a:t>ShareAlike</a:t>
            </a:r>
            <a:r>
              <a:rPr lang="en-US" sz="1200" dirty="0">
                <a:solidFill>
                  <a:schemeClr val="bg1"/>
                </a:solidFill>
              </a:rPr>
              <a:t> 3.0 </a:t>
            </a:r>
            <a:r>
              <a:rPr lang="en-US" sz="1200" dirty="0" err="1">
                <a:solidFill>
                  <a:schemeClr val="bg1"/>
                </a:solidFill>
              </a:rPr>
              <a:t>Unported</a:t>
            </a:r>
            <a:r>
              <a:rPr lang="en-US" sz="1200" dirty="0">
                <a:solidFill>
                  <a:schemeClr val="bg1"/>
                </a:solidFill>
              </a:rPr>
              <a:t> License.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291071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2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type: char typecasting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175" indent="-3175"/>
            <a:r>
              <a:rPr lang="en-US" dirty="0"/>
              <a:t>We can convert char to int. The </a:t>
            </a:r>
            <a:r>
              <a:rPr lang="en-US" dirty="0" err="1"/>
              <a:t>int</a:t>
            </a:r>
            <a:r>
              <a:rPr lang="en-US" dirty="0"/>
              <a:t>(char) function is a </a:t>
            </a:r>
            <a:r>
              <a:rPr lang="en-US" i="1" dirty="0"/>
              <a:t>cast</a:t>
            </a:r>
            <a:r>
              <a:rPr lang="en-US" dirty="0"/>
              <a:t>. In this next example, it converts c from </a:t>
            </a:r>
            <a:r>
              <a:rPr lang="en-US" i="1" dirty="0"/>
              <a:t>char</a:t>
            </a:r>
            <a:r>
              <a:rPr lang="en-US" dirty="0"/>
              <a:t> type to </a:t>
            </a:r>
            <a:r>
              <a:rPr lang="en-US" i="1" dirty="0" err="1"/>
              <a:t>int</a:t>
            </a:r>
            <a:r>
              <a:rPr lang="en-US" dirty="0"/>
              <a:t> type: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main (){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char c = 64;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c &lt;&lt; " is the same as "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 = c+ 1;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c &lt;&lt; " is the same as "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 = c+ 1;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c &lt;&lt; " is the same as "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 = c+ 1;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c &lt;&lt; " is the same as "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return;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This is called typecasting – we can also </a:t>
            </a:r>
            <a:r>
              <a:rPr lang="en-US" i="1" dirty="0"/>
              <a:t>cast</a:t>
            </a:r>
            <a:r>
              <a:rPr lang="en-US" dirty="0"/>
              <a:t>, e.g., float(c); </a:t>
            </a:r>
            <a:r>
              <a:rPr lang="en-US" dirty="0" err="1"/>
              <a:t>int</a:t>
            </a:r>
            <a:r>
              <a:rPr lang="en-US" dirty="0"/>
              <a:t>(</a:t>
            </a:r>
            <a:r>
              <a:rPr lang="en-US" dirty="0" err="1"/>
              <a:t>fl</a:t>
            </a:r>
            <a:r>
              <a:rPr lang="en-US" dirty="0"/>
              <a:t>); …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7526" b="39961"/>
          <a:stretch/>
        </p:blipFill>
        <p:spPr>
          <a:xfrm>
            <a:off x="6492857" y="3505200"/>
            <a:ext cx="1908181" cy="91141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1374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number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real number is a value that represents a quantity along a continuous line.  </a:t>
            </a:r>
          </a:p>
          <a:p>
            <a:pPr lvl="1"/>
            <a:r>
              <a:rPr lang="en-US" dirty="0"/>
              <a:t>In C++ we can use the types 	float, double, and long double.</a:t>
            </a:r>
          </a:p>
          <a:p>
            <a:pPr lvl="1"/>
            <a:r>
              <a:rPr lang="en-US" dirty="0"/>
              <a:t>On most systems, double uses twice as many bytes as float. In general, float uses 4 bytes, double uses 8 bytes, and long double uses 8, 10, 12, or 16 bytes.</a:t>
            </a:r>
          </a:p>
          <a:p>
            <a:pPr lvl="1"/>
            <a:r>
              <a:rPr lang="en-US" dirty="0"/>
              <a:t>We can always use a program to determine how a type is stored on a particular computer.  The program on the next slide produced this output: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7892" t="4360" r="17892" b="14564"/>
          <a:stretch/>
        </p:blipFill>
        <p:spPr>
          <a:xfrm>
            <a:off x="5033912" y="2728075"/>
            <a:ext cx="2976489" cy="195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0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number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Prints the amount of space each of the 12 fundamental types uses.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From Hubbard book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main(){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"Number of bytes used:\n ";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char:        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(char)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short:       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(short)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   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long:        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(long)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unsigned char: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(unsigned char)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unsigned short: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(unsigned short)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unsigned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(unsigned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unsigned long: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(unsigned long)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signed char: 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(signed char)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float:       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(float)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double:      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(double)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"\t long double:    "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(long double)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64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large a value can I use?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2323268" y="2735864"/>
            <a:ext cx="4541914" cy="224352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2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large a value can I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From Hubbard book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&lt;limits&gt;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main(){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"minimum char = " &lt;&lt; CHAR_MIN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"maximum char = " &lt;&lt; CHAR_MAX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"minimum short = " &lt;&lt; SHRT_MIN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"maximum short = " &lt;&lt; SHRT_MAX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"minimum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 &lt;&lt; INT_MIN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"maximum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 &lt;&lt; INT_MAX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"maximum long = " &lt;&lt; LONG_MAX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"maximum unsigned short = " &lt;&lt; USHRT_MAX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"maximum unsigned = " &lt;&lt; UINT_MAX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"maximum unsigned long = " &lt;&lt; ULONG_MAX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sz="15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return;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5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11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175" indent="-3175"/>
            <a:r>
              <a:rPr lang="en-US" dirty="0"/>
              <a:t>What happens if we try to store a value that is too large for the data type to handle?  We have an overflow condition.  This is a run-time error.</a:t>
            </a:r>
          </a:p>
          <a:p>
            <a:pPr marL="3175" indent="-3175"/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From Hubbard book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&lt;limits&gt;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main(){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short n= SHRT_MAX - 1;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n++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n++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n++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n++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return;   //successful termination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//end main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555" y="2204692"/>
            <a:ext cx="3432345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53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20940" cy="2743200"/>
          </a:xfrm>
        </p:spPr>
        <p:txBody>
          <a:bodyPr numCol="2">
            <a:normAutofit/>
          </a:bodyPr>
          <a:lstStyle/>
          <a:p>
            <a:pPr lvl="1"/>
            <a:r>
              <a:rPr lang="en-US" dirty="0"/>
              <a:t>cast</a:t>
            </a:r>
          </a:p>
          <a:p>
            <a:pPr lvl="1"/>
            <a:r>
              <a:rPr lang="en-US" dirty="0"/>
              <a:t>char literal</a:t>
            </a:r>
          </a:p>
          <a:p>
            <a:pPr lvl="1"/>
            <a:r>
              <a:rPr lang="en-US" dirty="0"/>
              <a:t>constant</a:t>
            </a:r>
          </a:p>
          <a:p>
            <a:pPr lvl="1"/>
            <a:r>
              <a:rPr lang="en-US" dirty="0"/>
              <a:t>constant declaration</a:t>
            </a:r>
          </a:p>
          <a:p>
            <a:pPr lvl="1"/>
            <a:r>
              <a:rPr lang="en-US" dirty="0" err="1"/>
              <a:t>enum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literal</a:t>
            </a:r>
          </a:p>
          <a:p>
            <a:pPr lvl="1"/>
            <a:r>
              <a:rPr lang="en-US" dirty="0"/>
              <a:t>overflow</a:t>
            </a:r>
          </a:p>
          <a:p>
            <a:pPr lvl="1"/>
            <a:r>
              <a:rPr lang="en-US" dirty="0"/>
              <a:t>predefined data types </a:t>
            </a:r>
          </a:p>
          <a:p>
            <a:pPr lvl="1"/>
            <a:r>
              <a:rPr lang="en-US" dirty="0"/>
              <a:t>real number type</a:t>
            </a:r>
          </a:p>
          <a:p>
            <a:pPr lvl="1"/>
            <a:r>
              <a:rPr lang="en-US" dirty="0"/>
              <a:t>string literal</a:t>
            </a:r>
          </a:p>
          <a:p>
            <a:pPr lvl="1"/>
            <a:r>
              <a:rPr lang="en-US" dirty="0"/>
              <a:t>system-defined types</a:t>
            </a:r>
          </a:p>
          <a:p>
            <a:pPr lvl="1"/>
            <a:r>
              <a:rPr lang="en-US" dirty="0"/>
              <a:t>typecasting</a:t>
            </a:r>
          </a:p>
          <a:p>
            <a:pPr lvl="1"/>
            <a:r>
              <a:rPr lang="en-US" dirty="0"/>
              <a:t>user-defined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3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did we learn in this lecture? Plenty.  Some terms to jog your memories:</a:t>
            </a:r>
          </a:p>
        </p:txBody>
      </p:sp>
    </p:spTree>
    <p:extLst>
      <p:ext uri="{BB962C8B-B14F-4D97-AF65-F5344CB8AC3E}">
        <p14:creationId xmlns:p14="http://schemas.microsoft.com/office/powerpoint/2010/main" val="7581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 data type is a template for </a:t>
            </a:r>
          </a:p>
          <a:p>
            <a:pPr lvl="1"/>
            <a:r>
              <a:rPr lang="en-US" sz="1400" dirty="0"/>
              <a:t>how a particular set of values is represented in memory, and </a:t>
            </a:r>
          </a:p>
          <a:p>
            <a:pPr lvl="1"/>
            <a:r>
              <a:rPr lang="en-US" sz="1400" dirty="0"/>
              <a:t>what operations can be performed on those values.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In C++ a </a:t>
            </a:r>
            <a:r>
              <a:rPr lang="en-US" sz="1400" i="1" dirty="0"/>
              <a:t>type</a:t>
            </a:r>
            <a:r>
              <a:rPr lang="en-US" sz="1400" dirty="0"/>
              <a:t> is the same as a </a:t>
            </a:r>
            <a:r>
              <a:rPr lang="en-US" sz="1400" i="1" dirty="0"/>
              <a:t>class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There are</a:t>
            </a:r>
          </a:p>
          <a:p>
            <a:pPr lvl="1"/>
            <a:r>
              <a:rPr lang="en-US" sz="1400" dirty="0"/>
              <a:t>predefined data types </a:t>
            </a:r>
          </a:p>
          <a:p>
            <a:pPr lvl="1"/>
            <a:r>
              <a:rPr lang="en-US" sz="1400" dirty="0"/>
              <a:t>system-defined types</a:t>
            </a:r>
          </a:p>
          <a:p>
            <a:pPr lvl="1"/>
            <a:r>
              <a:rPr lang="en-US" sz="1400" dirty="0"/>
              <a:t>user-defined types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/>
              <a:t>Predefined data types are part of the C++ language definition.</a:t>
            </a:r>
          </a:p>
          <a:p>
            <a:pPr lvl="1"/>
            <a:r>
              <a:rPr lang="en-US" sz="1400" dirty="0"/>
              <a:t>Examples: float, double - real.  </a:t>
            </a:r>
            <a:r>
              <a:rPr lang="en-US" sz="1400" dirty="0" err="1"/>
              <a:t>int</a:t>
            </a:r>
            <a:r>
              <a:rPr lang="en-US" sz="1400" dirty="0"/>
              <a:t> - integer.  char </a:t>
            </a:r>
          </a:p>
          <a:p>
            <a:pPr lvl="2"/>
            <a:r>
              <a:rPr lang="en-US" sz="1400" dirty="0"/>
              <a:t>We denote char literals with single quotes, for example:  ‘A’  ‘*’ ‘2’</a:t>
            </a:r>
          </a:p>
          <a:p>
            <a:pPr lvl="1"/>
            <a:r>
              <a:rPr lang="en-US" sz="1400" dirty="0"/>
              <a:t>A string literal is a sequence of characters in double quotes:</a:t>
            </a:r>
          </a:p>
          <a:p>
            <a:pPr lvl="2"/>
            <a:r>
              <a:rPr lang="en-US" sz="1400" dirty="0"/>
              <a:t>“ABCDE”  </a:t>
            </a:r>
          </a:p>
          <a:p>
            <a:pPr lvl="2"/>
            <a:r>
              <a:rPr lang="en-US" sz="1400" dirty="0"/>
              <a:t>“127” (not the same as </a:t>
            </a:r>
            <a:r>
              <a:rPr lang="en-US" sz="1400" dirty="0" err="1"/>
              <a:t>int</a:t>
            </a:r>
            <a:r>
              <a:rPr lang="en-US" sz="1400" dirty="0"/>
              <a:t> 127)</a:t>
            </a:r>
          </a:p>
          <a:p>
            <a:pPr lvl="2"/>
            <a:r>
              <a:rPr lang="en-US" sz="1400" dirty="0"/>
              <a:t>“true” (not the same as </a:t>
            </a:r>
            <a:r>
              <a:rPr lang="en-US" sz="1400" dirty="0" err="1"/>
              <a:t>bool</a:t>
            </a:r>
            <a:r>
              <a:rPr lang="en-US" sz="1400" dirty="0"/>
              <a:t> true)</a:t>
            </a:r>
          </a:p>
          <a:p>
            <a:r>
              <a:rPr lang="en-US" sz="1400" dirty="0"/>
              <a:t> </a:t>
            </a:r>
          </a:p>
          <a:p>
            <a:pPr marL="3175" indent="-3175"/>
            <a:r>
              <a:rPr lang="en-US" sz="1400" dirty="0"/>
              <a:t>System-defined types - part of the C++ class libraries. Not part of the original C++ language definition but added when the compiler is written.</a:t>
            </a:r>
          </a:p>
          <a:p>
            <a:pPr lvl="1"/>
            <a:r>
              <a:rPr lang="en-US" sz="1400" dirty="0"/>
              <a:t>The standard I/O stream objects  </a:t>
            </a:r>
            <a:r>
              <a:rPr lang="en-US" sz="1400" dirty="0" err="1"/>
              <a:t>cin</a:t>
            </a:r>
            <a:r>
              <a:rPr lang="en-US" sz="1400" dirty="0"/>
              <a:t> and </a:t>
            </a:r>
            <a:r>
              <a:rPr lang="en-US" sz="1400" dirty="0" err="1"/>
              <a:t>cout</a:t>
            </a:r>
            <a:r>
              <a:rPr lang="en-US" sz="1400" dirty="0"/>
              <a:t> are defined in </a:t>
            </a:r>
            <a:r>
              <a:rPr lang="en-US" sz="1400" dirty="0" err="1"/>
              <a:t>iostream</a:t>
            </a:r>
            <a:r>
              <a:rPr lang="en-US" sz="1400" dirty="0"/>
              <a:t> library</a:t>
            </a:r>
          </a:p>
          <a:p>
            <a:pPr lvl="1"/>
            <a:r>
              <a:rPr lang="en-US" sz="1400" dirty="0"/>
              <a:t>Also there is a string class (type) and classes for input and output files. </a:t>
            </a:r>
          </a:p>
          <a:p>
            <a:pPr lvl="2"/>
            <a:r>
              <a:rPr lang="en-US" sz="1400" dirty="0"/>
              <a:t>To declare an output file: </a:t>
            </a:r>
            <a:r>
              <a:rPr lang="en-US" sz="1400" dirty="0" err="1"/>
              <a:t>ofstream</a:t>
            </a:r>
            <a:r>
              <a:rPr lang="en-US" sz="1400" dirty="0"/>
              <a:t> </a:t>
            </a:r>
            <a:r>
              <a:rPr lang="en-US" sz="1400" dirty="0" err="1"/>
              <a:t>cprint</a:t>
            </a:r>
            <a:r>
              <a:rPr lang="en-US" sz="1400" dirty="0"/>
              <a:t> (“file.txt”); 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User-defined types - e.g., </a:t>
            </a:r>
            <a:r>
              <a:rPr lang="en-US" sz="1400" dirty="0" err="1"/>
              <a:t>enum</a:t>
            </a:r>
            <a:r>
              <a:rPr lang="en-US" sz="1400" dirty="0"/>
              <a:t> type, classes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2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3175"/>
            <a:r>
              <a:rPr lang="en-US" dirty="0"/>
              <a:t>Declarations inform the compiler that it will need to set aside space in memory to hold an object of a particular type (class) with a particular name.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Constant declarations</a:t>
            </a:r>
          </a:p>
          <a:p>
            <a:pPr lvl="1"/>
            <a:r>
              <a:rPr lang="en-US" dirty="0"/>
              <a:t>Used to associate meaningful names with constants -- items that will never change throughout the execution of the program.</a:t>
            </a:r>
          </a:p>
          <a:p>
            <a:pPr lvl="1"/>
            <a:r>
              <a:rPr lang="en-US" dirty="0"/>
              <a:t>One convention is to use all uppercase letters for constant identifiers.</a:t>
            </a:r>
          </a:p>
          <a:p>
            <a:endParaRPr lang="en-US" dirty="0"/>
          </a:p>
          <a:p>
            <a:pPr marL="114300" lvl="1" indent="0">
              <a:spcBef>
                <a:spcPts val="0"/>
              </a:spcBef>
              <a:buNone/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float PI=3.14159;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lvl="1" indent="0"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float METERS_TO_YARDS=1.196;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declarations:</a:t>
            </a:r>
          </a:p>
          <a:p>
            <a:pPr lvl="1"/>
            <a:r>
              <a:rPr lang="en-US" dirty="0"/>
              <a:t>Used to associate identifiers of a given type with memory cells used to store values of this type. - the values stored in the data cells are changeable.</a:t>
            </a:r>
          </a:p>
          <a:p>
            <a:endParaRPr lang="en-US" dirty="0"/>
          </a:p>
          <a:p>
            <a:pPr marL="11430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 letter;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 letter1, letter2;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 x, y;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7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declarations</a:t>
            </a:r>
          </a:p>
          <a:p>
            <a:pPr lvl="1"/>
            <a:r>
              <a:rPr lang="en-US" dirty="0"/>
              <a:t>Like variables, these are used to associate identifiers of a given type with memory cells used to store values of this type. - the values stored in the data cells are changeable. We use some system-defined classes in the standard C++ class libraries.  A class is equivalent to a type; variables can store data values and are called objects.</a:t>
            </a:r>
          </a:p>
          <a:p>
            <a:endParaRPr lang="en-US" dirty="0"/>
          </a:p>
          <a:p>
            <a:pPr marL="0" lvl="1" indent="0">
              <a:buNone/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ofstream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cprn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(“printfile.txt”);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3531" y="4070877"/>
            <a:ext cx="9144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4070877"/>
            <a:ext cx="9144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</a:t>
            </a:r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1250731" y="3352800"/>
            <a:ext cx="120869" cy="718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flipH="1" flipV="1">
            <a:off x="2362200" y="3352801"/>
            <a:ext cx="381000" cy="718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24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type: </a:t>
            </a:r>
            <a:r>
              <a:rPr lang="en-US" dirty="0" err="1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175" indent="-3175"/>
            <a:r>
              <a:rPr lang="en-US" dirty="0"/>
              <a:t>The variable’s type (or class) tells the compiler how the variable’s values are to be stored and how they may be used.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There are nine </a:t>
            </a:r>
            <a:r>
              <a:rPr lang="en-US" dirty="0" err="1"/>
              <a:t>int</a:t>
            </a:r>
            <a:r>
              <a:rPr lang="en-US" dirty="0"/>
              <a:t> types:</a:t>
            </a:r>
          </a:p>
          <a:p>
            <a:pPr marL="0" lvl="1" indent="0">
              <a:buNone/>
              <a:tabLst>
                <a:tab pos="914400" algn="l"/>
                <a:tab pos="2111375" algn="l"/>
                <a:tab pos="4052888" algn="l"/>
              </a:tabLst>
            </a:pPr>
            <a:r>
              <a:rPr lang="en-US" dirty="0"/>
              <a:t>	short </a:t>
            </a:r>
            <a:r>
              <a:rPr lang="en-US" dirty="0" err="1"/>
              <a:t>int</a:t>
            </a:r>
            <a:r>
              <a:rPr lang="en-US" dirty="0"/>
              <a:t>	unsigned short </a:t>
            </a:r>
            <a:r>
              <a:rPr lang="en-US" dirty="0" err="1"/>
              <a:t>int</a:t>
            </a:r>
            <a:r>
              <a:rPr lang="en-US" dirty="0"/>
              <a:t>	char	</a:t>
            </a:r>
          </a:p>
          <a:p>
            <a:pPr marL="0" lvl="1" indent="0">
              <a:buNone/>
              <a:tabLst>
                <a:tab pos="914400" algn="l"/>
                <a:tab pos="2111375" algn="l"/>
                <a:tab pos="4052888" algn="l"/>
              </a:tabLst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	unsigned </a:t>
            </a:r>
            <a:r>
              <a:rPr lang="en-US" dirty="0" err="1"/>
              <a:t>int</a:t>
            </a:r>
            <a:r>
              <a:rPr lang="en-US" dirty="0"/>
              <a:t>	signed char		</a:t>
            </a:r>
          </a:p>
          <a:p>
            <a:pPr marL="0" lvl="1" indent="0">
              <a:buNone/>
              <a:tabLst>
                <a:tab pos="914400" algn="l"/>
                <a:tab pos="2111375" algn="l"/>
                <a:tab pos="4052888" algn="l"/>
              </a:tabLst>
            </a:pPr>
            <a:r>
              <a:rPr lang="en-US" dirty="0"/>
              <a:t>	long </a:t>
            </a:r>
            <a:r>
              <a:rPr lang="en-US" dirty="0" err="1"/>
              <a:t>int</a:t>
            </a:r>
            <a:r>
              <a:rPr lang="en-US" dirty="0"/>
              <a:t> 	unsigned long </a:t>
            </a:r>
            <a:r>
              <a:rPr lang="en-US" dirty="0" err="1"/>
              <a:t>int</a:t>
            </a:r>
            <a:r>
              <a:rPr lang="en-US" dirty="0"/>
              <a:t>	unsigned char</a:t>
            </a:r>
          </a:p>
          <a:p>
            <a:r>
              <a:rPr lang="en-US" dirty="0"/>
              <a:t> </a:t>
            </a:r>
          </a:p>
          <a:p>
            <a:pPr marL="3175" indent="-3175"/>
            <a:r>
              <a:rPr lang="en-US" dirty="0"/>
              <a:t>The differences among these 9 types are due to the range of values each allows.  These ranges may depend somewhat on the computer system.</a:t>
            </a:r>
          </a:p>
          <a:p>
            <a:pPr lvl="1"/>
            <a:r>
              <a:rPr lang="en-US" dirty="0"/>
              <a:t>short is the same as short </a:t>
            </a:r>
            <a:r>
              <a:rPr lang="en-US" dirty="0" err="1"/>
              <a:t>int</a:t>
            </a:r>
            <a:endParaRPr lang="en-US" dirty="0"/>
          </a:p>
          <a:p>
            <a:endParaRPr lang="en-US" dirty="0"/>
          </a:p>
          <a:p>
            <a:pPr marL="3175" indent="-3175"/>
            <a:r>
              <a:rPr lang="en-US" dirty="0"/>
              <a:t>On some computers (DOS PCs) the </a:t>
            </a:r>
            <a:r>
              <a:rPr lang="en-US" dirty="0" err="1"/>
              <a:t>int</a:t>
            </a:r>
            <a:r>
              <a:rPr lang="en-US" dirty="0"/>
              <a:t> set of values consists of all integers in the range –32,768 to 32,767. [Why?]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9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type: char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 type uses 8 bits to store a single character. Is actually a numeric type in that it stores the ASCII (American Standard Code for Information Interchange) code value of the character.  Character input is automatically converted; on output the value is converted to the equivalent char first.</a:t>
            </a:r>
          </a:p>
          <a:p>
            <a:r>
              <a:rPr lang="en-US" dirty="0"/>
              <a:t>char, signed char, unsigned char</a:t>
            </a:r>
          </a:p>
          <a:p>
            <a:r>
              <a:rPr lang="en-US" dirty="0"/>
              <a:t>Use unsigned char for a very short bit-string.  Depending on the system, char will be equivalent to either signed char or unsigned char.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9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type: char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examples using char data type:</a:t>
            </a:r>
          </a:p>
          <a:p>
            <a:endParaRPr lang="en-US" dirty="0"/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 c = 54;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 d = 2 * c – 7;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 c = 64;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c &lt;&lt; “  “; //prints ‘@’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c + 1;		//increments c to 65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c &lt;&lt; “  “; //prints ‘A’ 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c + 1; 		//increments c to 66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c &lt;&lt; “  “; //prints ‘B’ </a:t>
            </a: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c + 1; 		//increments c to 67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c &lt;&lt; “  “; //prints ‘C’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  <a:tab pos="914400" algn="l"/>
                <a:tab pos="1600200" algn="l"/>
                <a:tab pos="2286000" algn="l"/>
                <a:tab pos="3429000" algn="l"/>
              </a:tabLst>
            </a:pP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793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280</TotalTime>
  <Words>1758</Words>
  <Application>Microsoft Office PowerPoint</Application>
  <PresentationFormat>On-screen Show (4:3)</PresentationFormat>
  <Paragraphs>212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Courier New</vt:lpstr>
      <vt:lpstr>Times New Roman</vt:lpstr>
      <vt:lpstr>Retrospect</vt:lpstr>
      <vt:lpstr>1_Retrospect</vt:lpstr>
      <vt:lpstr>Data types</vt:lpstr>
      <vt:lpstr>About data types</vt:lpstr>
      <vt:lpstr>About data types</vt:lpstr>
      <vt:lpstr>declarations</vt:lpstr>
      <vt:lpstr>declarations</vt:lpstr>
      <vt:lpstr>declarations</vt:lpstr>
      <vt:lpstr>Data type: int</vt:lpstr>
      <vt:lpstr>Data type: char</vt:lpstr>
      <vt:lpstr>Data type: char</vt:lpstr>
      <vt:lpstr>Data type: char typecasting</vt:lpstr>
      <vt:lpstr>Real number types</vt:lpstr>
      <vt:lpstr>Real number types</vt:lpstr>
      <vt:lpstr>How large a value can I use?</vt:lpstr>
      <vt:lpstr>How large a value can I use?</vt:lpstr>
      <vt:lpstr>Overflow</vt:lpstr>
      <vt:lpstr>Review</vt:lpstr>
    </vt:vector>
  </TitlesOfParts>
  <Company>Baruch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Baruch College</dc:creator>
  <cp:lastModifiedBy>Kamran</cp:lastModifiedBy>
  <cp:revision>64</cp:revision>
  <dcterms:created xsi:type="dcterms:W3CDTF">2014-11-11T16:15:54Z</dcterms:created>
  <dcterms:modified xsi:type="dcterms:W3CDTF">2020-05-15T19:13:32Z</dcterms:modified>
</cp:coreProperties>
</file>